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Kim jung chul Gothic Bold"/>
      <p:bold r:id="rId18"/>
    </p:embeddedFont>
    <p:embeddedFont>
      <p:font typeface="Kim jung chul Gothic Regular"/>
      <p:regular r:id="rId19"/>
    </p:embeddedFont>
    <p:embeddedFont>
      <p:font typeface="Noto Sans CJK KR Regular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5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5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5.png" Type="http://schemas.openxmlformats.org/officeDocument/2006/relationships/image"/><Relationship Id="rId3" Target="../media/image20.png" Type="http://schemas.openxmlformats.org/officeDocument/2006/relationships/image"/><Relationship Id="rId4" Target="../media/image16.png" Type="http://schemas.openxmlformats.org/officeDocument/2006/relationships/image"/><Relationship Id="rId5" Target="../media/image5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5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2" Target="../media/image29.png" Type="http://schemas.openxmlformats.org/officeDocument/2006/relationships/image"/><Relationship Id="rId3" Target="../media/image5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29.png" Type="http://schemas.openxmlformats.org/officeDocument/2006/relationships/image"/><Relationship Id="rId3" Target="../media/image5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43.png" Type="http://schemas.openxmlformats.org/officeDocument/2006/relationships/image"/><Relationship Id="rId8" Target="../media/image33.png" Type="http://schemas.openxmlformats.org/officeDocument/2006/relationships/image"/><Relationship Id="rId9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7277100" y="-558800"/>
            <a:ext cx="16014700" cy="1601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5900" y="8432800"/>
            <a:ext cx="1866900" cy="6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2400" y="8178800"/>
            <a:ext cx="45720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팀원</a:t>
            </a: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 : </a:t>
            </a: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고강찬</a:t>
            </a: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, </a:t>
            </a: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공우진</a:t>
            </a: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, </a:t>
            </a: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성준우</a:t>
            </a: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,           </a:t>
            </a: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양소영</a:t>
            </a: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, </a:t>
            </a: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전희재</a:t>
            </a:r>
          </a:p>
          <a:p>
            <a:pPr algn="l" lvl="0">
              <a:lnSpc>
                <a:spcPct val="132800"/>
              </a:lnSpc>
            </a:pPr>
            <a:r>
              <a:rPr lang="en-US" sz="2800" b="false" i="false" u="none" strike="noStrike">
                <a:solidFill>
                  <a:srgbClr val="585755"/>
                </a:solidFill>
                <a:latin typeface="Kim jung chul Gothic Regular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2400" y="7556500"/>
            <a:ext cx="2032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팀장</a:t>
            </a:r>
            <a:r>
              <a:rPr lang="en-US" sz="2800" b="false" i="false" u="none" strike="noStrike">
                <a:solidFill>
                  <a:srgbClr val="585755"/>
                </a:solidFill>
                <a:latin typeface="Kim jung chul Gothic Bold"/>
              </a:rPr>
              <a:t> : </a:t>
            </a:r>
            <a:r>
              <a:rPr lang="ko-KR" sz="2800" b="false" i="false" u="none" strike="noStrike">
                <a:solidFill>
                  <a:srgbClr val="585755"/>
                </a:solidFill>
                <a:ea typeface="Kim jung chul Gothic Bold"/>
              </a:rPr>
              <a:t>조세창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3000" y="3594100"/>
            <a:ext cx="110871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0" b="false" i="false" u="none" strike="noStrike">
                <a:solidFill>
                  <a:srgbClr val="E37253"/>
                </a:solidFill>
                <a:ea typeface="Kim jung chul Gothic Bold"/>
              </a:rPr>
              <a:t>개코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000" y="2222500"/>
            <a:ext cx="58801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800" b="false" i="false" u="none" strike="noStrike">
                <a:solidFill>
                  <a:srgbClr val="585755"/>
                </a:solidFill>
                <a:latin typeface="Kim jung chul Gothic Bold"/>
              </a:rPr>
              <a:t>TEAM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60400" y="5143500"/>
            <a:ext cx="19596100" cy="514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04900"/>
            <a:ext cx="876300" cy="6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2730500"/>
            <a:ext cx="4254500" cy="609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66400" y="2730500"/>
            <a:ext cx="4254500" cy="3365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69600" y="6769100"/>
            <a:ext cx="37084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콘텐츠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소비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+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팀원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탐색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+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커뮤니티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소통의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루틴을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반복하게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된다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67100" y="2730500"/>
            <a:ext cx="4254500" cy="609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67100" y="2730500"/>
            <a:ext cx="4254500" cy="3365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594100" y="6375400"/>
            <a:ext cx="4076700" cy="222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커뮤니티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내에서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다른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유저와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댓글로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전략을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공유하거나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영상에서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본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플레이를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직접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시도해보기도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한다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800" y="6731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시나리오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1066800"/>
            <a:ext cx="5118100" cy="412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912100" y="1104900"/>
            <a:ext cx="509270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098800" y="-1600200"/>
            <a:ext cx="25031700" cy="1761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38600" y="1727200"/>
            <a:ext cx="12560300" cy="8851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89000" y="-1295400"/>
            <a:ext cx="22415500" cy="1350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16500" y="2501900"/>
            <a:ext cx="94234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0" y="-1028700"/>
            <a:ext cx="5715000" cy="12344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" id="4"/>
          <p:cNvSpPr txBox="true"/>
          <p:nvPr/>
        </p:nvSpPr>
        <p:spPr>
          <a:xfrm rot="0">
            <a:off x="8839200" y="7899400"/>
            <a:ext cx="39624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en-US" sz="3500" b="false" i="false" u="none" strike="noStrike">
                <a:solidFill>
                  <a:srgbClr val="222222"/>
                </a:solidFill>
                <a:latin typeface="Kim jung chul Gothic Bold"/>
              </a:rPr>
              <a:t>QnA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6100" y="7416800"/>
            <a:ext cx="16129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9300" b="false" i="false" u="none" strike="noStrike">
                <a:solidFill>
                  <a:srgbClr val="FF8C6C"/>
                </a:solidFill>
                <a:latin typeface="Kim jung chul Gothic Regular"/>
              </a:rPr>
              <a:t>05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8839200" y="6375400"/>
            <a:ext cx="39624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페르소나</a:t>
            </a:r>
            <a:r>
              <a:rPr lang="en-US" sz="3500" b="false" i="false" u="none" strike="noStrike">
                <a:solidFill>
                  <a:srgbClr val="222222"/>
                </a:solidFill>
                <a:latin typeface="Kim jung chul Gothic Bold"/>
              </a:rPr>
              <a:t> / </a:t>
            </a: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시나리오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96100" y="5892800"/>
            <a:ext cx="1612900" cy="166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9300" b="false" i="false" u="none" strike="noStrike">
                <a:solidFill>
                  <a:srgbClr val="FF8C6C"/>
                </a:solidFill>
                <a:latin typeface="Kim jung chul Gothic Regular"/>
              </a:rPr>
              <a:t>04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8826500" y="3327400"/>
            <a:ext cx="29845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35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96100" y="2844800"/>
            <a:ext cx="1663700" cy="166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9300" b="false" i="false" u="none" strike="noStrike">
                <a:solidFill>
                  <a:srgbClr val="FF8C6C"/>
                </a:solidFill>
                <a:latin typeface="Kim jung chul Gothic Regular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0000" y="698500"/>
            <a:ext cx="2146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585755"/>
                </a:solidFill>
                <a:ea typeface="Kim jung chul Gothic Bold"/>
              </a:rPr>
              <a:t>목차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8826500" y="4851400"/>
            <a:ext cx="39624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차별성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96100" y="4368800"/>
            <a:ext cx="1612900" cy="166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9300" b="false" i="false" u="none" strike="noStrike">
                <a:solidFill>
                  <a:srgbClr val="FF8C6C"/>
                </a:solidFill>
                <a:latin typeface="Kim jung chul Gothic Regular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8826500" y="1816100"/>
            <a:ext cx="29845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팀원소개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96100" y="1333500"/>
            <a:ext cx="16637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9300" b="false" i="false" u="none" strike="noStrike">
                <a:solidFill>
                  <a:srgbClr val="FF8C6C"/>
                </a:solidFill>
                <a:latin typeface="Kim jung chul Gothic Regular"/>
              </a:rPr>
              <a:t>01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81000" y="1219200"/>
            <a:ext cx="11176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049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46200" y="6197600"/>
            <a:ext cx="20967700" cy="684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25200" y="2781300"/>
            <a:ext cx="1231900" cy="1193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379200" y="4445000"/>
            <a:ext cx="35560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게임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매드무비를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중심으로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유저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간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콘텐츠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공유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상호작용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그리고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영상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기반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게임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요소를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결합한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웹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플랫폼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구축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79200" y="3911600"/>
            <a:ext cx="24130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목표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86200" y="2781300"/>
            <a:ext cx="1257300" cy="876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886200" y="4610100"/>
            <a:ext cx="3251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자신의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게임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매드무비를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아카이브처럼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소장하고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정리하는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공간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제공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86200" y="3911600"/>
            <a:ext cx="22352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인생겜컷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800" y="6731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프로젝트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5200" y="6794500"/>
            <a:ext cx="24130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고객</a:t>
            </a:r>
            <a:r>
              <a:rPr lang="en-US" sz="24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요구사항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5200" y="7454900"/>
            <a:ext cx="15786100" cy="284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자신의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잘한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플레이를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다른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사람과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공유하고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싶음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실력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있는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유저들과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피드백을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주고받으며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소통하고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싶음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SNS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가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아닌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게임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중심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커뮤니티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필요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자신의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영상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아카이브를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영구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보관하고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싶음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업로드한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영상이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정리된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형태로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저장되길</a:t>
            </a:r>
            <a:r>
              <a:rPr lang="en-US" sz="2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Kim jung chul Gothic Regular"/>
              </a:rPr>
              <a:t>바람</a:t>
            </a:r>
          </a:p>
          <a:p>
            <a:pPr algn="l" lvl="1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1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04900"/>
            <a:ext cx="876300" cy="63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766800" y="5156200"/>
            <a:ext cx="22352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공우진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07400" y="5676900"/>
            <a:ext cx="32893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조원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07400" y="5143500"/>
            <a:ext cx="22352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고강찬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48000" y="5753100"/>
            <a:ext cx="32893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조장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48000" y="5207000"/>
            <a:ext cx="22352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조세창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800" y="6731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팀원소개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3149600"/>
            <a:ext cx="1778000" cy="177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3073400"/>
            <a:ext cx="1778000" cy="177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67000" y="6311900"/>
            <a:ext cx="1778000" cy="177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23900" y="6311900"/>
            <a:ext cx="1778000" cy="177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0" y="3149600"/>
            <a:ext cx="17780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29600" y="6311900"/>
            <a:ext cx="1778000" cy="1778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766800" y="8597900"/>
            <a:ext cx="22352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전희재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07400" y="8597900"/>
            <a:ext cx="22352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성준우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48000" y="8597900"/>
            <a:ext cx="22352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2222"/>
                </a:solidFill>
                <a:ea typeface="Kim jung chul Gothic Bold"/>
              </a:rPr>
              <a:t>양소영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35300" y="9029700"/>
            <a:ext cx="32893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조원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66800" y="5702300"/>
            <a:ext cx="32893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조원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07400" y="9029700"/>
            <a:ext cx="32893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조원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66800" y="9017000"/>
            <a:ext cx="4699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조원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-355600"/>
            <a:ext cx="9626600" cy="1118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36200" y="6629400"/>
            <a:ext cx="7023100" cy="876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36200" y="5499100"/>
            <a:ext cx="70231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36200" y="4381500"/>
            <a:ext cx="7023100" cy="876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04900"/>
            <a:ext cx="876300" cy="6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2120900"/>
            <a:ext cx="5346700" cy="765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15000" y="7581900"/>
            <a:ext cx="1206500" cy="1270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8220000">
            <a:off x="6235700" y="6451600"/>
            <a:ext cx="4991100" cy="101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541000" y="6870700"/>
            <a:ext cx="6388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단순한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매드무비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업로드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중심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사이트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1000" y="5753100"/>
            <a:ext cx="6388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업로드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유저만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활동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소비자와의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상호작용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부재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41000" y="4635500"/>
            <a:ext cx="6388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댓글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피드백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거의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없음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→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유저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소통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부족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3800" y="673100"/>
            <a:ext cx="5181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차별성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- dor.gg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-355600"/>
            <a:ext cx="9626600" cy="1118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36200" y="5499100"/>
            <a:ext cx="7023100" cy="111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36200" y="4381500"/>
            <a:ext cx="70231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82600" y="1104900"/>
            <a:ext cx="876300" cy="6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2032000"/>
            <a:ext cx="6172200" cy="322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" y="5499100"/>
            <a:ext cx="6172200" cy="468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320000">
            <a:off x="6972300" y="6235700"/>
            <a:ext cx="35814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91100" y="6172200"/>
            <a:ext cx="2006600" cy="90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9720000">
            <a:off x="6985000" y="4165600"/>
            <a:ext cx="3657600" cy="101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541000" y="5702300"/>
            <a:ext cx="6388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게임외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영상이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무수히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많아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게이머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커뮤니티와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아카이브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기능이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희박함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41000" y="4635500"/>
            <a:ext cx="6388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커뮤니티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기능은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있지만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게임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전문성이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떨어짐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3800" y="673100"/>
            <a:ext cx="5549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차별성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- youtube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2476500"/>
            <a:ext cx="10287000" cy="590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57300" y="2476500"/>
            <a:ext cx="10287000" cy="590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04900"/>
            <a:ext cx="876300" cy="6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674600" y="2755900"/>
            <a:ext cx="22479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고감찬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4381500"/>
            <a:ext cx="6477000" cy="749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12900" y="4584700"/>
            <a:ext cx="585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직업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: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신인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유튜버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3492500"/>
            <a:ext cx="6477000" cy="749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12900" y="3695700"/>
            <a:ext cx="585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나이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: 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65500" y="2755900"/>
            <a:ext cx="22479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성진우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3800" y="6731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페르소나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5270500"/>
            <a:ext cx="6477000" cy="749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12900" y="5473700"/>
            <a:ext cx="585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거주지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: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부산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사하구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6159500"/>
            <a:ext cx="6477000" cy="749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612900" y="6362700"/>
            <a:ext cx="585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취미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: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게임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53700" y="4330700"/>
            <a:ext cx="6477000" cy="749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909300" y="4533900"/>
            <a:ext cx="585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직업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: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취준생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53700" y="3441700"/>
            <a:ext cx="6477000" cy="749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909300" y="3644900"/>
            <a:ext cx="585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나이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: 27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53700" y="5219700"/>
            <a:ext cx="6477000" cy="749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909300" y="5422900"/>
            <a:ext cx="585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거주지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: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서울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도봉구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53700" y="6108700"/>
            <a:ext cx="6477000" cy="7493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0909300" y="6311900"/>
            <a:ext cx="585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취미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: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게임</a:t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7048500"/>
            <a:ext cx="6477000" cy="7493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612900" y="7251700"/>
            <a:ext cx="585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사용기기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: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콘솔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/ PC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53700" y="7010400"/>
            <a:ext cx="6477000" cy="7493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0909300" y="7213600"/>
            <a:ext cx="585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사용기기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: PC /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모바일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60400" y="5143500"/>
            <a:ext cx="19596100" cy="514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04900"/>
            <a:ext cx="876300" cy="6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6731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시나리오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5600" y="3136900"/>
            <a:ext cx="4254500" cy="610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3136900"/>
            <a:ext cx="4254500" cy="3365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52600" y="6845300"/>
            <a:ext cx="40767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영상에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댓글과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좋아요를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남기고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, 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플레이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스타일이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마음에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드는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유저를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팔로우한다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34900" y="6705600"/>
            <a:ext cx="3695700" cy="222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자주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영상이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올라오는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실력자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유저의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프로필과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티어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정보를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확인하고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디스코드나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쪽지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기능으로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함께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게임을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제안한다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96100" y="3111500"/>
            <a:ext cx="4305300" cy="615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96100" y="3111500"/>
            <a:ext cx="4305300" cy="340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04700" y="3136900"/>
            <a:ext cx="4241800" cy="6083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204700" y="3136900"/>
            <a:ext cx="4241800" cy="3352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534900" y="6985000"/>
            <a:ext cx="36449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재생되는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영상에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흥미를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느껴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회원가입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로그인을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진행한다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88200" y="6845300"/>
            <a:ext cx="36957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게임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카테고리나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포지션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필터를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통해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자신의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관심사에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맞는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영상을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선별해서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본다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85300" y="1511300"/>
            <a:ext cx="5080000" cy="410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5600" y="3111500"/>
            <a:ext cx="4254500" cy="6108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25600" y="3111500"/>
            <a:ext cx="4254500" cy="3365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955800" y="6959600"/>
            <a:ext cx="36576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감찬이는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구글에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‘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게임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하이라이트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영상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’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검색하다가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, '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인생겜컷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'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이라는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플랫폼을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접하게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된다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939800" y="1485900"/>
            <a:ext cx="5105400" cy="4127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921500" y="3187700"/>
            <a:ext cx="4229100" cy="6057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921500" y="3187700"/>
            <a:ext cx="4229100" cy="3340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251700" y="7010400"/>
            <a:ext cx="36322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사이트에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접속하자마자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유튜브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쇼츠처럼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자동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재생되는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랜덤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영상들을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감상하게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된다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622800" y="1511300"/>
            <a:ext cx="50800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60400" y="5143500"/>
            <a:ext cx="19596100" cy="514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04900"/>
            <a:ext cx="876300" cy="6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6731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시나리오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5600" y="3136900"/>
            <a:ext cx="4254500" cy="610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3136900"/>
            <a:ext cx="4254500" cy="3365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52600" y="6845300"/>
            <a:ext cx="40767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영상에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댓글과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좋아요를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남기고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, 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플레이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스타일이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마음에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드는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유저를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팔로우한다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04700" y="3111500"/>
            <a:ext cx="4305300" cy="615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204700" y="3111500"/>
            <a:ext cx="4305300" cy="3403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534900" y="6705600"/>
            <a:ext cx="3695700" cy="222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자주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영상이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올라오는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실력자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유저의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프로필과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티어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정보를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확인하고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디스코드나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쪽지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기능으로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함께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게임을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제안한다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96100" y="3111500"/>
            <a:ext cx="4305300" cy="615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96100" y="3111500"/>
            <a:ext cx="4305300" cy="3403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188200" y="6845300"/>
            <a:ext cx="36957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게임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카테고리나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포지션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필터를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통해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자신의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관심사에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맞는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영상을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선별해서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Kim jung chul Gothic Regular"/>
              </a:rPr>
              <a:t>본다</a:t>
            </a:r>
            <a:r>
              <a:rPr lang="en-US" sz="2500" b="true" i="false" u="none" strike="noStrike">
                <a:solidFill>
                  <a:srgbClr val="222222"/>
                </a:solidFill>
                <a:latin typeface="Kim jung chul Gothic Regula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812800" y="1485900"/>
            <a:ext cx="5054600" cy="412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22800" y="1485900"/>
            <a:ext cx="5080000" cy="416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85300" y="1485900"/>
            <a:ext cx="5105400" cy="4165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